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81" r:id="rId4"/>
    <p:sldId id="260" r:id="rId5"/>
    <p:sldId id="275" r:id="rId6"/>
    <p:sldId id="277" r:id="rId7"/>
    <p:sldId id="269" r:id="rId8"/>
    <p:sldId id="278" r:id="rId9"/>
    <p:sldId id="272" r:id="rId10"/>
    <p:sldId id="259" r:id="rId11"/>
    <p:sldId id="279" r:id="rId12"/>
    <p:sldId id="282" r:id="rId13"/>
    <p:sldId id="266" r:id="rId14"/>
    <p:sldId id="284" r:id="rId15"/>
    <p:sldId id="28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5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6134267-D843-4288-8F26-5DF281241AA8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C474A76-0EF4-41AA-B6A8-AB93FF80978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>
                <a:latin typeface="Comic Sans MS" pitchFamily="66" charset="0"/>
              </a:rPr>
              <a:t>Презентация к уроку английского языка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latin typeface="Comic Sans MS" pitchFamily="66" charset="0"/>
              </a:rPr>
              <a:t>в 8 классе</a:t>
            </a:r>
            <a:br>
              <a:rPr lang="ru-RU" sz="4000" dirty="0" smtClean="0">
                <a:latin typeface="Comic Sans MS" pitchFamily="66" charset="0"/>
              </a:rPr>
            </a:br>
            <a:r>
              <a:rPr lang="ru-RU" sz="4000" dirty="0" smtClean="0">
                <a:latin typeface="Comic Sans MS" pitchFamily="66" charset="0"/>
              </a:rPr>
              <a:t>тема урока</a:t>
            </a:r>
            <a:r>
              <a:rPr lang="en-US" sz="4000" dirty="0" smtClean="0">
                <a:latin typeface="Comic Sans MS" pitchFamily="66" charset="0"/>
              </a:rPr>
              <a:t>:</a:t>
            </a:r>
            <a:r>
              <a:rPr lang="ru-RU" sz="4000" dirty="0" smtClean="0">
                <a:latin typeface="Comic Sans MS" pitchFamily="66" charset="0"/>
              </a:rPr>
              <a:t> </a:t>
            </a:r>
            <a:r>
              <a:rPr lang="en-US" sz="4000" dirty="0" smtClean="0">
                <a:latin typeface="Comic Sans MS" pitchFamily="66" charset="0"/>
              </a:rPr>
              <a:t>Mascots</a:t>
            </a:r>
            <a:r>
              <a:rPr lang="ru-RU" sz="4000" dirty="0" smtClean="0">
                <a:latin typeface="Comic Sans MS" pitchFamily="66" charset="0"/>
              </a:rPr>
              <a:t/>
            </a:r>
            <a:br>
              <a:rPr lang="ru-RU" sz="4000" dirty="0" smtClean="0">
                <a:latin typeface="Comic Sans MS" pitchFamily="66" charset="0"/>
              </a:rPr>
            </a:br>
            <a:r>
              <a:rPr lang="ru-RU" sz="4000" dirty="0" smtClean="0">
                <a:latin typeface="Comic Sans MS" pitchFamily="66" charset="0"/>
              </a:rPr>
              <a:t>к учебнику </a:t>
            </a:r>
            <a:r>
              <a:rPr lang="en-US" sz="4000" dirty="0" smtClean="0">
                <a:latin typeface="Comic Sans MS" pitchFamily="66" charset="0"/>
              </a:rPr>
              <a:t>Spotlight</a:t>
            </a:r>
            <a:r>
              <a:rPr lang="ru-RU" sz="4000" dirty="0" smtClean="0">
                <a:latin typeface="Comic Sans MS" pitchFamily="66" charset="0"/>
              </a:rPr>
              <a:t>-8</a:t>
            </a:r>
            <a:br>
              <a:rPr lang="ru-RU" sz="4000" dirty="0" smtClean="0">
                <a:latin typeface="Comic Sans MS" pitchFamily="66" charset="0"/>
              </a:rPr>
            </a:br>
            <a:r>
              <a:rPr lang="en-US" sz="4000" dirty="0" smtClean="0">
                <a:latin typeface="Comic Sans MS" pitchFamily="66" charset="0"/>
              </a:rPr>
              <a:t>Module 8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Выполнила</a:t>
            </a:r>
            <a:r>
              <a:rPr lang="en-US" b="1" dirty="0" smtClean="0"/>
              <a:t>:</a:t>
            </a:r>
            <a:r>
              <a:rPr lang="ru-RU" b="1" dirty="0" smtClean="0"/>
              <a:t> учитель английского языка </a:t>
            </a:r>
            <a:r>
              <a:rPr lang="ru-RU" b="1" dirty="0" err="1" smtClean="0"/>
              <a:t>Пимахова</a:t>
            </a:r>
            <a:r>
              <a:rPr lang="ru-RU" b="1" dirty="0" smtClean="0"/>
              <a:t> Александра Владимировна</a:t>
            </a:r>
          </a:p>
          <a:p>
            <a:r>
              <a:rPr lang="ru-RU" b="1" dirty="0" smtClean="0"/>
              <a:t>МОАУ «Лицей № 1 г. Орска»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6883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52936"/>
            <a:ext cx="8208912" cy="400506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324644"/>
            <a:ext cx="7920880" cy="1016124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Mascots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282453"/>
            <a:ext cx="8470776" cy="3226668"/>
          </a:xfrm>
        </p:spPr>
        <p:txBody>
          <a:bodyPr numCol="2">
            <a:normAutofit fontScale="3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5000" b="1" dirty="0">
                <a:solidFill>
                  <a:srgbClr val="7030A0"/>
                </a:solidFill>
              </a:rPr>
              <a:t>The guts and glory, ups and downs 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Both pain and pressure; smiles and frowns.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The bated breaths and angry jeers 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Victorious screams, defeated tears.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It`s sticks and jerseys, mitts and pucks.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The vicious chants, the “REF! YOU SUCK!”s </a:t>
            </a:r>
            <a:r>
              <a:rPr lang="en-US" sz="5000" b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5000" b="1" dirty="0">
              <a:solidFill>
                <a:srgbClr val="7030A0"/>
              </a:solidFill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5000" b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5000" b="1" dirty="0">
                <a:solidFill>
                  <a:srgbClr val="7030A0"/>
                </a:solidFill>
              </a:rPr>
              <a:t/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It`s overtimes and penalties.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It`s fights and blood and referees.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The mascots, ice girls, rivalries.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The Tandy dropping to his knees.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It`s hours working overtime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To pay your way through ticket-lines.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It`s black and white, yet crystal clear.</a:t>
            </a:r>
            <a:br>
              <a:rPr lang="en-US" sz="5000" b="1" dirty="0">
                <a:solidFill>
                  <a:srgbClr val="7030A0"/>
                </a:solidFill>
              </a:rPr>
            </a:br>
            <a:r>
              <a:rPr lang="en-US" sz="5000" b="1" dirty="0">
                <a:solidFill>
                  <a:srgbClr val="7030A0"/>
                </a:solidFill>
              </a:rPr>
              <a:t>It`s hockey. And that`s why we`re here.</a:t>
            </a:r>
            <a:r>
              <a:rPr lang="en-US" sz="4400" dirty="0">
                <a:solidFill>
                  <a:srgbClr val="7030A0"/>
                </a:solidFill>
              </a:rPr>
              <a:t/>
            </a:r>
            <a:br>
              <a:rPr lang="en-US" sz="4400" dirty="0">
                <a:solidFill>
                  <a:srgbClr val="7030A0"/>
                </a:solidFill>
              </a:rPr>
            </a:br>
            <a:endParaRPr lang="ru-RU" sz="4400" b="1" dirty="0">
              <a:solidFill>
                <a:srgbClr val="7030A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4689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656184"/>
          </a:xfrm>
        </p:spPr>
        <p:txBody>
          <a:bodyPr/>
          <a:lstStyle/>
          <a:p>
            <a:r>
              <a:rPr lang="en-US" sz="3200" b="1" i="1" dirty="0">
                <a:solidFill>
                  <a:srgbClr val="00B0F0"/>
                </a:solidFill>
              </a:rPr>
              <a:t>What are the mascots?</a:t>
            </a:r>
            <a:br>
              <a:rPr lang="en-US" sz="3200" b="1" i="1" dirty="0">
                <a:solidFill>
                  <a:srgbClr val="00B0F0"/>
                </a:solidFill>
              </a:rPr>
            </a:br>
            <a:r>
              <a:rPr lang="en-US" sz="3200" b="1" i="1" dirty="0">
                <a:solidFill>
                  <a:srgbClr val="00B0F0"/>
                </a:solidFill>
              </a:rPr>
              <a:t>What do they exist for?</a:t>
            </a:r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7030A0"/>
                </a:solidFill>
              </a:rPr>
              <a:t>Are you interested in sport?</a:t>
            </a:r>
            <a:endParaRPr lang="ru-RU" dirty="0">
              <a:solidFill>
                <a:srgbClr val="7030A0"/>
              </a:solidFill>
            </a:endParaRPr>
          </a:p>
          <a:p>
            <a:pPr lvl="0"/>
            <a:r>
              <a:rPr lang="en-US" dirty="0">
                <a:solidFill>
                  <a:srgbClr val="7030A0"/>
                </a:solidFill>
              </a:rPr>
              <a:t>Do you like to play or to watch?</a:t>
            </a:r>
            <a:endParaRPr lang="ru-RU" dirty="0">
              <a:solidFill>
                <a:srgbClr val="7030A0"/>
              </a:solidFill>
            </a:endParaRPr>
          </a:p>
          <a:p>
            <a:pPr lvl="0"/>
            <a:r>
              <a:rPr lang="en-US" dirty="0">
                <a:solidFill>
                  <a:srgbClr val="7030A0"/>
                </a:solidFill>
              </a:rPr>
              <a:t>Are you a supposititious person?</a:t>
            </a:r>
            <a:endParaRPr lang="ru-RU" dirty="0">
              <a:solidFill>
                <a:srgbClr val="7030A0"/>
              </a:solidFill>
            </a:endParaRPr>
          </a:p>
          <a:p>
            <a:pPr lvl="0"/>
            <a:r>
              <a:rPr lang="en-US" dirty="0">
                <a:solidFill>
                  <a:srgbClr val="7030A0"/>
                </a:solidFill>
              </a:rPr>
              <a:t>Do you believe that some things can bring good luck?</a:t>
            </a:r>
            <a:endParaRPr lang="ru-RU" dirty="0">
              <a:solidFill>
                <a:srgbClr val="7030A0"/>
              </a:solidFill>
            </a:endParaRPr>
          </a:p>
          <a:p>
            <a:pPr lvl="0"/>
            <a:r>
              <a:rPr lang="en-US" dirty="0">
                <a:solidFill>
                  <a:srgbClr val="7030A0"/>
                </a:solidFill>
              </a:rPr>
              <a:t>How often do you watch matches?</a:t>
            </a:r>
            <a:endParaRPr lang="ru-RU" dirty="0">
              <a:solidFill>
                <a:srgbClr val="7030A0"/>
              </a:solidFill>
            </a:endParaRPr>
          </a:p>
          <a:p>
            <a:pPr lvl="0"/>
            <a:r>
              <a:rPr lang="en-US" dirty="0">
                <a:solidFill>
                  <a:srgbClr val="7030A0"/>
                </a:solidFill>
              </a:rPr>
              <a:t>Do sportsmen believe in good luck?</a:t>
            </a:r>
            <a:endParaRPr lang="ru-RU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475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My goal for today is: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030A0"/>
                </a:solidFill>
              </a:rPr>
              <a:t>T</a:t>
            </a:r>
            <a:r>
              <a:rPr lang="en-US" b="1" dirty="0" smtClean="0">
                <a:solidFill>
                  <a:srgbClr val="7030A0"/>
                </a:solidFill>
              </a:rPr>
              <a:t>o learn new words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</a:rPr>
              <a:t>To </a:t>
            </a:r>
            <a:r>
              <a:rPr lang="en-US" b="1" dirty="0">
                <a:solidFill>
                  <a:srgbClr val="7030A0"/>
                </a:solidFill>
              </a:rPr>
              <a:t>learn information about </a:t>
            </a:r>
            <a:r>
              <a:rPr lang="en-US" b="1" dirty="0" smtClean="0">
                <a:solidFill>
                  <a:srgbClr val="7030A0"/>
                </a:solidFill>
              </a:rPr>
              <a:t>“</a:t>
            </a:r>
            <a:r>
              <a:rPr lang="en-US" b="1" dirty="0">
                <a:solidFill>
                  <a:srgbClr val="7030A0"/>
                </a:solidFill>
              </a:rPr>
              <a:t>M</a:t>
            </a:r>
            <a:r>
              <a:rPr lang="en-US" b="1" dirty="0" smtClean="0">
                <a:solidFill>
                  <a:srgbClr val="7030A0"/>
                </a:solidFill>
              </a:rPr>
              <a:t>ascots</a:t>
            </a:r>
            <a:r>
              <a:rPr lang="en-US" b="1" dirty="0" smtClean="0">
                <a:solidFill>
                  <a:srgbClr val="7030A0"/>
                </a:solidFill>
              </a:rPr>
              <a:t>”</a:t>
            </a:r>
            <a:endParaRPr lang="en-US" b="1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</a:rPr>
              <a:t>To ask and answer questions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</a:rPr>
              <a:t>To make a poster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</a:rPr>
              <a:t>To present my project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</a:rPr>
              <a:t>To…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595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884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 Let‘s read the text </a:t>
            </a: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“Mascots” </a:t>
            </a: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page </a:t>
            </a: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13</a:t>
            </a:r>
            <a:r>
              <a:rPr lang="ru-RU" sz="3200" dirty="0" smtClean="0">
                <a:solidFill>
                  <a:schemeClr val="tx1"/>
                </a:solidFill>
                <a:latin typeface="Comic Sans MS" pitchFamily="66" charset="0"/>
              </a:rPr>
              <a:t>3</a:t>
            </a: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           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Let`s learn some more information about the figures , which bring luck to different teams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  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en-U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   </a:t>
            </a:r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94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Gunnersaurus</a:t>
            </a:r>
            <a:r>
              <a:rPr lang="en-US" b="1" dirty="0">
                <a:solidFill>
                  <a:srgbClr val="00B0F0"/>
                </a:solidFill>
              </a:rPr>
              <a:t> Rex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" y="1268760"/>
            <a:ext cx="3054747" cy="3054747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56792"/>
            <a:ext cx="5262736" cy="2656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954" y="3068960"/>
            <a:ext cx="3384376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1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Billy Bantam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22" y="1600200"/>
            <a:ext cx="3018781" cy="4525963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44824"/>
            <a:ext cx="3600399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4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  <a:effectLst/>
              </a:rPr>
              <a:t>Fred the Red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3384375" cy="432048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8753"/>
            <a:ext cx="4038600" cy="268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4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rgbClr val="7030A0"/>
                </a:solidFill>
                <a:latin typeface="Comic Sans MS" pitchFamily="66" charset="0"/>
              </a:rPr>
              <a:t>Check your answers</a:t>
            </a:r>
            <a:endParaRPr lang="ru-RU" sz="44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132856"/>
            <a:ext cx="756084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3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04664"/>
            <a:ext cx="6624736" cy="2113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1 cuddly ― soft</a:t>
            </a:r>
            <a:b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2 promote ― encourage</a:t>
            </a:r>
            <a:b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3 represent ― work for</a:t>
            </a:r>
            <a:b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4 respected ― admired</a:t>
            </a:r>
            <a:b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5 wanders ― walks around</a:t>
            </a:r>
            <a:endParaRPr lang="ru-RU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5" name="Рисунок 4" descr="http://cs4.pikabu.ru/post_img/2014/12/03/9/1417617707_181722979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280920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71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What have you learned about football mascots: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rgbClr val="00B0F0"/>
                </a:solidFill>
              </a:rPr>
              <a:t/>
            </a:r>
            <a:br>
              <a:rPr lang="en-US" sz="3200" b="1" i="1" dirty="0">
                <a:solidFill>
                  <a:srgbClr val="00B0F0"/>
                </a:solidFill>
              </a:rPr>
            </a:br>
            <a:r>
              <a:rPr lang="en-US" sz="3200" b="1" i="1" dirty="0">
                <a:solidFill>
                  <a:srgbClr val="00B0F0"/>
                </a:solidFill>
              </a:rPr>
              <a:t>1. Which of them  has won 13 titles?</a:t>
            </a:r>
            <a:br>
              <a:rPr lang="en-US" sz="3200" b="1" i="1" dirty="0">
                <a:solidFill>
                  <a:srgbClr val="00B0F0"/>
                </a:solidFill>
              </a:rPr>
            </a:br>
            <a:r>
              <a:rPr lang="en-US" sz="3200" b="1" i="1" dirty="0">
                <a:solidFill>
                  <a:srgbClr val="00B0F0"/>
                </a:solidFill>
              </a:rPr>
              <a:t>2.Which of them takes part in penalty?</a:t>
            </a:r>
            <a:br>
              <a:rPr lang="en-US" sz="3200" b="1" i="1" dirty="0">
                <a:solidFill>
                  <a:srgbClr val="00B0F0"/>
                </a:solidFill>
              </a:rPr>
            </a:br>
            <a:r>
              <a:rPr lang="en-US" sz="3200" b="1" i="1" dirty="0">
                <a:solidFill>
                  <a:srgbClr val="00B0F0"/>
                </a:solidFill>
              </a:rPr>
              <a:t>3. Which of them abseiled down</a:t>
            </a:r>
            <a:br>
              <a:rPr lang="en-US" sz="3200" b="1" i="1" dirty="0">
                <a:solidFill>
                  <a:srgbClr val="00B0F0"/>
                </a:solidFill>
              </a:rPr>
            </a:br>
            <a:r>
              <a:rPr lang="en-US" sz="3200" b="1" i="1" dirty="0">
                <a:solidFill>
                  <a:srgbClr val="00B0F0"/>
                </a:solidFill>
              </a:rPr>
              <a:t>the side of the stadium  and what for?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76802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Mascots</a:t>
            </a:r>
            <a:endParaRPr lang="ru-RU" dirty="0"/>
          </a:p>
        </p:txBody>
      </p:sp>
      <p:pic>
        <p:nvPicPr>
          <p:cNvPr id="5" name="Объект 4" descr="http://cs3.livemaster.ru/zhurnalfoto/4/e/1/131001113442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40" y="1600200"/>
            <a:ext cx="3306911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1.bp.blogspot.com/-UTv7o8VoJSE/TcJiVonvz1I/AAAAAAAAK6M/xBqiMCv1Rvs/s1600/mishka_olimpiada80_nostalgin_ru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00200"/>
            <a:ext cx="3960440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90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dirty="0" smtClean="0"/>
              <a:t>Project</a:t>
            </a:r>
            <a:endParaRPr lang="ru-RU" dirty="0"/>
          </a:p>
        </p:txBody>
      </p:sp>
      <p:pic>
        <p:nvPicPr>
          <p:cNvPr id="11" name="Объект 10" descr="http://www.artleo.com/pic/download.php?file=201402/1680x1050/artleo.com-6793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009442"/>
            <a:ext cx="7992888" cy="42278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 1"/>
          <p:cNvSpPr>
            <a:spLocks noGrp="1"/>
          </p:cNvSpPr>
          <p:nvPr>
            <p:ph type="body" idx="4294967295"/>
          </p:nvPr>
        </p:nvSpPr>
        <p:spPr>
          <a:xfrm>
            <a:off x="323528" y="836712"/>
            <a:ext cx="8640960" cy="1440160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7030A0"/>
                </a:solidFill>
              </a:rPr>
              <a:t>Research mascots in your country.</a:t>
            </a:r>
            <a:br>
              <a:rPr lang="en-US" sz="2000" b="1" i="1" dirty="0">
                <a:solidFill>
                  <a:srgbClr val="7030A0"/>
                </a:solidFill>
              </a:rPr>
            </a:br>
            <a:r>
              <a:rPr lang="en-US" sz="2000" b="1" i="1" dirty="0">
                <a:solidFill>
                  <a:srgbClr val="7030A0"/>
                </a:solidFill>
              </a:rPr>
              <a:t>Make a poster showing several ones. Label the pictures with their names and which </a:t>
            </a:r>
            <a:r>
              <a:rPr lang="en-US" sz="2000" b="1" i="1" dirty="0" smtClean="0">
                <a:solidFill>
                  <a:srgbClr val="7030A0"/>
                </a:solidFill>
              </a:rPr>
              <a:t> </a:t>
            </a:r>
            <a:r>
              <a:rPr lang="en-US" sz="2000" b="1" i="1" dirty="0">
                <a:solidFill>
                  <a:srgbClr val="7030A0"/>
                </a:solidFill>
              </a:rPr>
              <a:t>teams they </a:t>
            </a:r>
            <a:r>
              <a:rPr lang="en-US" sz="2000" b="1" i="1" dirty="0" smtClean="0">
                <a:solidFill>
                  <a:srgbClr val="7030A0"/>
                </a:solidFill>
              </a:rPr>
              <a:t>belong to</a:t>
            </a:r>
            <a:endParaRPr lang="ru-RU" sz="2000" b="1" dirty="0">
              <a:solidFill>
                <a:srgbClr val="7030A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4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http://sportnaviny.com/wp-content/uploads/2015/04/2016-mascot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12968" cy="3717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img0.reactor.cc/pics/comment/%D0%BE%D0%BB%D0%B8%D0%BC%D0%BF%D0%B8%D0%B0%D0%B4%D0%B0-2014-%D0%A1%D0%BE%D1%87%D0%B8-2014-%D1%82%D0%B0%D0%BB%D0%B8%D1%81%D0%BC%D0%B0%D0%BD-%D0%BF%D0%B5%D1%81%D0%BE%D1%87%D0%BD%D0%B8%D1%86%D0%B0-985208.pn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8712968" cy="3645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604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v2016.ru/wp-content/uploads/Gde-proydet-chempionat-mira-po-hokkeyu-20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548679"/>
            <a:ext cx="6264697" cy="43924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Home task: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Make a poster about mascots of Russian teams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33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196</TotalTime>
  <Words>191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Презентация к уроку английского языка в 8 классе тема урока: Mascots к учебнику Spotlight-8 Module 8</vt:lpstr>
      <vt:lpstr>Mascots</vt:lpstr>
      <vt:lpstr>What are the mascots? What do they exist for? </vt:lpstr>
      <vt:lpstr>My goal for today is:</vt:lpstr>
      <vt:lpstr> Let‘s read the text “Mascots” page 133.</vt:lpstr>
      <vt:lpstr>Gunnersaurus Rex</vt:lpstr>
      <vt:lpstr>Billy Bantam</vt:lpstr>
      <vt:lpstr>Fred the Red</vt:lpstr>
      <vt:lpstr>Check your answers</vt:lpstr>
      <vt:lpstr>Презентация PowerPoint</vt:lpstr>
      <vt:lpstr>What have you learned about football mascots:</vt:lpstr>
      <vt:lpstr>Russian Mascots</vt:lpstr>
      <vt:lpstr>Project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английского языка в 8 классе тема урока: Праздник Севера к учебнику Spotlight-8 Module 8</dc:title>
  <dc:creator>Дмитрий Каленюк</dc:creator>
  <cp:lastModifiedBy>1</cp:lastModifiedBy>
  <cp:revision>24</cp:revision>
  <dcterms:created xsi:type="dcterms:W3CDTF">2015-12-04T16:15:56Z</dcterms:created>
  <dcterms:modified xsi:type="dcterms:W3CDTF">2017-09-17T11:43:50Z</dcterms:modified>
</cp:coreProperties>
</file>